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3"/>
    <p:sldId id="257" r:id="rId4"/>
    <p:sldId id="258" r:id="rId5"/>
    <p:sldId id="259" r:id="rId6"/>
    <p:sldId id="260" r:id="rId7"/>
    <p:sldId id="261" r:id="rId8"/>
    <p:sldId id="262" r:id="rId9"/>
    <p:sldId id="263" r:id="rId10"/>
    <p:sldId id="269" r:id="rId11"/>
    <p:sldId id="270" r:id="rId12"/>
    <p:sldId id="271" r:id="rId13"/>
    <p:sldId id="265" r:id="rId14"/>
    <p:sldId id="273" r:id="rId15"/>
    <p:sldId id="274" r:id="rId16"/>
    <p:sldId id="268"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CFAE5-ADF6-4A84-8EA5-0D21F6BA36C9}"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5D675-1F46-4B87-A5F8-67DB0C31E211}"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F7CE75-2696-426B-A7C6-7629D8CF2437}"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2B228FF-BE53-47F7-B430-409A097CA437}"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6065DF8-C87B-4AA2-B81E-F9B41C3DE973}"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23031343-E99C-4C22-AAE8-C343A811CECF}"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C65CDC9B-DBC7-4258-BEB9-733492353AF9}"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6A3C6488-E703-4AFF-AB60-B11F0E50C7BC}"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CF63479-18BA-4E37-9716-A08D210E9EC7}"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193EE77-AAE2-43CD-9ABE-9DB80FB4FF8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6F7E75-1528-41FC-88CA-CFEB217670A5}"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193EE77-AAE2-43CD-9ABE-9DB80FB4FF8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lvl1pPr>
              <a:defRPr sz="4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normAutofit/>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6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8B28F0E0-2234-4197-A558-6EA21AC7A0A0}"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userDrawn="1"/>
        </p:nvSpPr>
        <p:spPr bwMode="auto">
          <a:xfrm rot="10800000" flipV="1">
            <a:off x="10587856" y="6247184"/>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1222029" y="6338155"/>
            <a:ext cx="779767" cy="365125"/>
          </a:xfrm>
        </p:spPr>
        <p:txBody>
          <a:bodyPr/>
          <a:lstStyle>
            <a:lvl1pPr>
              <a:defRPr>
                <a:solidFill>
                  <a:schemeClr val="bg1"/>
                </a:solidFill>
              </a:defRPr>
            </a:lvl1pPr>
          </a:lstStyle>
          <a:p>
            <a:fld id="{A575ECA5-96F4-415B-9B7B-F5BEE4B08E09}" type="slidenum">
              <a:rPr lang="en-IN" smtClean="0"/>
            </a:fld>
            <a:endParaRPr lang="en-IN"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10" y="0"/>
            <a:ext cx="1457325" cy="124301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395" y="-394223"/>
            <a:ext cx="1017037" cy="180806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C133316-F1D2-4CFB-B3A8-36FF84D60DC1}"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5EDD2DD-462B-4CBA-AA0A-8301F8EE9842}"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96F0FB0-DEC5-44F8-B224-7DEA76B58BCE}"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193EE77-AAE2-43CD-9ABE-9DB80FB4FF8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2151C4-12AA-486A-8A73-FD7CDFC9A495}"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193EE77-AAE2-43CD-9ABE-9DB80FB4FF8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4A1EF-1C77-4320-9664-16BFC03E4F4D}"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193EE77-AAE2-43CD-9ABE-9DB80FB4FF8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F01BE58-E9FD-47D2-91AC-7CE0251A25B2}"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193EE77-AAE2-43CD-9ABE-9DB80FB4FF8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6071803-78DB-4882-8A70-E311DA0EF9FC}"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F858841-AB6D-42AC-A9E1-E0D97A1068DD}" type="datetime1">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193EE77-AAE2-43CD-9ABE-9DB80FB4FF8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Aditimodi21" TargetMode="External"/><Relationship Id="rId2" Type="http://schemas.openxmlformats.org/officeDocument/2006/relationships/hyperlink" Target="https://github.com/Sejalbhawsar26" TargetMode="External"/><Relationship Id="rId1" Type="http://schemas.openxmlformats.org/officeDocument/2006/relationships/hyperlink" Target="https://github.com/Himanshupatidar200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1221" y="1133061"/>
            <a:ext cx="8915399" cy="2511551"/>
          </a:xfrm>
        </p:spPr>
        <p:txBody>
          <a:bodyPr>
            <a:normAutofit fontScale="90000"/>
          </a:bodyPr>
          <a:lstStyle/>
          <a:p>
            <a:pPr algn="ct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sz="3100" dirty="0">
                <a:latin typeface="Times New Roman" panose="02020603050405020304" pitchFamily="18" charset="0"/>
                <a:cs typeface="Times New Roman" panose="02020603050405020304" pitchFamily="18" charset="0"/>
              </a:rPr>
              <a:t>Presentation</a:t>
            </a:r>
            <a:br>
              <a:rPr lang="en-IN" sz="310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on </a:t>
            </a:r>
            <a:br>
              <a:rPr lang="en-IN"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sym typeface="+mn-ea"/>
              </a:rPr>
              <a:t>Vehicle License Plate Recognition (VLPR)</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375453" y="3747052"/>
            <a:ext cx="9079464" cy="3031435"/>
          </a:xfrm>
        </p:spPr>
        <p:txBody>
          <a:bodyPr>
            <a:normAutofit lnSpcReduction="10000"/>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Guided By:</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Presented By:</a:t>
            </a:r>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Prof. </a:t>
            </a:r>
            <a:r>
              <a:rPr lang="en-US" altLang="en-US" dirty="0">
                <a:latin typeface="Times New Roman" panose="02020603050405020304" pitchFamily="18" charset="0"/>
                <a:cs typeface="Times New Roman" panose="02020603050405020304" pitchFamily="18" charset="0"/>
                <a:sym typeface="+mn-ea"/>
              </a:rPr>
              <a:t>Deepak Singh Chouhan</a:t>
            </a:r>
            <a:r>
              <a:rPr lang="en-IN" dirty="0">
                <a:latin typeface="Times New Roman" panose="02020603050405020304" pitchFamily="18" charset="0"/>
                <a:cs typeface="Times New Roman" panose="02020603050405020304" pitchFamily="18" charset="0"/>
                <a:sym typeface="+mn-ea"/>
              </a:rPr>
              <a:t>	</a:t>
            </a:r>
            <a:r>
              <a:rPr lang="en-IN" dirty="0">
                <a:latin typeface="Times New Roman" panose="02020603050405020304" pitchFamily="18" charset="0"/>
                <a:cs typeface="Times New Roman" panose="02020603050405020304" pitchFamily="18" charset="0"/>
                <a:sym typeface="+mn-ea"/>
              </a:rPr>
              <a:t>	</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sym typeface="+mn-ea"/>
              </a:rPr>
              <a:t>Aditi Modi</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Aditi Tiwari</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Himanshu Patidar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Sejal </a:t>
            </a:r>
            <a:r>
              <a:rPr lang="en-IN" dirty="0" err="1">
                <a:latin typeface="Times New Roman" panose="02020603050405020304" pitchFamily="18" charset="0"/>
                <a:cs typeface="Times New Roman" panose="02020603050405020304" pitchFamily="18" charset="0"/>
                <a:sym typeface="+mn-ea"/>
              </a:rPr>
              <a:t>Bhawsar</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67059" y="-354166"/>
            <a:ext cx="1175716" cy="2090162"/>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5" y="0"/>
            <a:ext cx="1620078" cy="1381831"/>
          </a:xfrm>
          <a:prstGeom prst="rect">
            <a:avLst/>
          </a:prstGeom>
        </p:spPr>
      </p:pic>
      <p:sp>
        <p:nvSpPr>
          <p:cNvPr id="4" name="Text Box 3"/>
          <p:cNvSpPr txBox="1"/>
          <p:nvPr/>
        </p:nvSpPr>
        <p:spPr>
          <a:xfrm>
            <a:off x="8773160" y="2474595"/>
            <a:ext cx="4064000" cy="368300"/>
          </a:xfrm>
          <a:prstGeom prst="rect">
            <a:avLst/>
          </a:prstGeom>
          <a:noFill/>
        </p:spPr>
        <p:txBody>
          <a:bodyPr wrap="square" rtlCol="0">
            <a:sp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805" y="1030510"/>
            <a:ext cx="8911687" cy="1280890"/>
          </a:xfrm>
        </p:spPr>
        <p:txBody>
          <a:bodyPr>
            <a:normAutofit/>
          </a:bodyPr>
          <a:lstStyle/>
          <a:p>
            <a:r>
              <a:rPr lang="en-IN" dirty="0">
                <a:solidFill>
                  <a:schemeClr val="tx1"/>
                </a:solidFill>
              </a:rPr>
              <a:t>3.3</a:t>
            </a:r>
            <a:r>
              <a:rPr lang="en-IN" dirty="0"/>
              <a:t> Class Diagram</a:t>
            </a: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System Class Diagram</a:t>
            </a:r>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10" name="Picture 9" descr="ChatGPT Image Nov 2, 2025, 12_18_10 AM"/>
          <p:cNvPicPr>
            <a:picLocks noChangeAspect="1"/>
          </p:cNvPicPr>
          <p:nvPr/>
        </p:nvPicPr>
        <p:blipFill>
          <a:blip r:embed="rId1"/>
          <a:stretch>
            <a:fillRect/>
          </a:stretch>
        </p:blipFill>
        <p:spPr>
          <a:xfrm>
            <a:off x="1142365" y="2456180"/>
            <a:ext cx="9338310" cy="3855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tx1"/>
                </a:solidFill>
              </a:rPr>
              <a:t>3.4</a:t>
            </a:r>
            <a:r>
              <a:rPr lang="en-IN" dirty="0"/>
              <a:t> DFD</a:t>
            </a: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DFD Diagram</a:t>
            </a:r>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6" name="Picture 5" descr="ChatGPT Image Nov 2, 2025, 06_19_19 PM"/>
          <p:cNvPicPr>
            <a:picLocks noChangeAspect="1"/>
          </p:cNvPicPr>
          <p:nvPr/>
        </p:nvPicPr>
        <p:blipFill>
          <a:blip r:embed="rId1"/>
          <a:stretch>
            <a:fillRect/>
          </a:stretch>
        </p:blipFill>
        <p:spPr>
          <a:xfrm>
            <a:off x="1541780" y="2030730"/>
            <a:ext cx="8740140" cy="4416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4. User Inface Design</a:t>
            </a:r>
            <a:br>
              <a:rPr lang="en-IN" dirty="0"/>
            </a:br>
            <a:endParaRPr lang="en-IN" dirty="0"/>
          </a:p>
        </p:txBody>
      </p:sp>
      <p:sp>
        <p:nvSpPr>
          <p:cNvPr id="3" name="Content Placeholder 2"/>
          <p:cNvSpPr>
            <a:spLocks noGrp="1"/>
          </p:cNvSpPr>
          <p:nvPr>
            <p:ph idx="1"/>
          </p:nvPr>
        </p:nvSpPr>
        <p:spPr>
          <a:xfrm>
            <a:off x="2589212" y="1639957"/>
            <a:ext cx="8915400" cy="4363278"/>
          </a:xfrm>
        </p:spPr>
        <p:txBody>
          <a:bodyPr/>
          <a:lstStyle/>
          <a:p>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5" name="Picture 4" descr="userinterface"/>
          <p:cNvPicPr>
            <a:picLocks noChangeAspect="1"/>
          </p:cNvPicPr>
          <p:nvPr/>
        </p:nvPicPr>
        <p:blipFill>
          <a:blip r:embed="rId1"/>
          <a:stretch>
            <a:fillRect/>
          </a:stretch>
        </p:blipFill>
        <p:spPr>
          <a:xfrm>
            <a:off x="2882900" y="1289685"/>
            <a:ext cx="5389880" cy="55683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4. Data Design</a:t>
            </a:r>
            <a:br>
              <a:rPr lang="en-IN" dirty="0"/>
            </a:br>
            <a:r>
              <a:rPr lang="en-IN" dirty="0"/>
              <a:t>	4.1 Schema Definition</a:t>
            </a:r>
            <a:br>
              <a:rPr lang="en-IN" dirty="0"/>
            </a:b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Complete Database Design.</a:t>
            </a:r>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6" name="Picture 5" descr="ChatGPT Image Nov 2, 2025, 06_18_22 PM"/>
          <p:cNvPicPr>
            <a:picLocks noChangeAspect="1"/>
          </p:cNvPicPr>
          <p:nvPr/>
        </p:nvPicPr>
        <p:blipFill>
          <a:blip r:embed="rId1"/>
          <a:stretch>
            <a:fillRect/>
          </a:stretch>
        </p:blipFill>
        <p:spPr>
          <a:xfrm>
            <a:off x="1827530" y="2074545"/>
            <a:ext cx="8147685" cy="39287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4.2 E-R Diagram</a:t>
            </a:r>
            <a:br>
              <a:rPr lang="en-IN" dirty="0"/>
            </a:b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System E-R Diagram</a:t>
            </a:r>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8" name="Picture 7"/>
          <p:cNvPicPr>
            <a:picLocks noChangeAspect="1"/>
          </p:cNvPicPr>
          <p:nvPr/>
        </p:nvPicPr>
        <p:blipFill>
          <a:blip r:embed="rId1"/>
          <a:stretch>
            <a:fillRect/>
          </a:stretch>
        </p:blipFill>
        <p:spPr>
          <a:xfrm>
            <a:off x="2139950" y="1287780"/>
            <a:ext cx="7254240" cy="48437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GitHub Link</a:t>
            </a:r>
            <a:endParaRPr lang="en-IN" dirty="0"/>
          </a:p>
        </p:txBody>
      </p:sp>
      <p:sp>
        <p:nvSpPr>
          <p:cNvPr id="3" name="Content Placeholder 2"/>
          <p:cNvSpPr>
            <a:spLocks noGrp="1"/>
          </p:cNvSpPr>
          <p:nvPr>
            <p:ph idx="1"/>
          </p:nvPr>
        </p:nvSpPr>
        <p:spPr>
          <a:xfrm>
            <a:off x="2589212" y="1639957"/>
            <a:ext cx="8915400" cy="4363278"/>
          </a:xfrm>
        </p:spPr>
        <p:txBody>
          <a:bodyPr/>
          <a:lstStyle/>
          <a:p>
            <a:pPr marL="12700">
              <a:spcBef>
                <a:spcPts val="100"/>
              </a:spcBef>
            </a:pPr>
            <a:r>
              <a:rPr lang="en-IN" dirty="0">
                <a:sym typeface="+mn-ea"/>
              </a:rPr>
              <a:t> </a:t>
            </a:r>
            <a:r>
              <a:rPr lang="en-IN" u="sng" spc="-10" dirty="0">
                <a:solidFill>
                  <a:srgbClr val="F94817"/>
                </a:solidFill>
                <a:uFill>
                  <a:solidFill>
                    <a:srgbClr val="F94817"/>
                  </a:solidFill>
                </a:uFill>
                <a:latin typeface="Times New Roman" panose="02020603050405020304"/>
                <a:cs typeface="Times New Roman" panose="02020603050405020304"/>
                <a:sym typeface="+mn-ea"/>
              </a:rPr>
              <a:t>https://github.com/Adititiwari169</a:t>
            </a:r>
            <a:endParaRPr lang="en-IN" u="sng" spc="-10" dirty="0">
              <a:solidFill>
                <a:srgbClr val="F94817"/>
              </a:solidFill>
              <a:uFill>
                <a:solidFill>
                  <a:srgbClr val="F94817"/>
                </a:solidFill>
              </a:uFill>
              <a:latin typeface="Times New Roman" panose="02020603050405020304"/>
              <a:cs typeface="Times New Roman" panose="02020603050405020304"/>
            </a:endParaRPr>
          </a:p>
          <a:p>
            <a:pPr marL="12700">
              <a:lnSpc>
                <a:spcPct val="100000"/>
              </a:lnSpc>
              <a:spcBef>
                <a:spcPts val="100"/>
              </a:spcBef>
            </a:pPr>
            <a:r>
              <a:rPr lang="en-IN" u="sng" spc="-10" dirty="0">
                <a:solidFill>
                  <a:srgbClr val="F94817"/>
                </a:solidFill>
                <a:uFill>
                  <a:solidFill>
                    <a:srgbClr val="F94817"/>
                  </a:solidFill>
                </a:uFill>
                <a:latin typeface="Times New Roman" panose="02020603050405020304"/>
                <a:cs typeface="Times New Roman" panose="02020603050405020304"/>
                <a:sym typeface="+mn-ea"/>
                <a:hlinkClick r:id="rId1"/>
              </a:rPr>
              <a:t>  https://github.com/Himanshupatidar2005</a:t>
            </a:r>
            <a:endParaRPr lang="en-IN" u="sng" spc="-10" dirty="0">
              <a:solidFill>
                <a:srgbClr val="F94817"/>
              </a:solidFill>
              <a:uFill>
                <a:solidFill>
                  <a:srgbClr val="F94817"/>
                </a:solidFill>
              </a:uFill>
              <a:latin typeface="Times New Roman" panose="02020603050405020304"/>
              <a:cs typeface="Times New Roman" panose="02020603050405020304"/>
            </a:endParaRPr>
          </a:p>
          <a:p>
            <a:pPr marL="12700">
              <a:spcBef>
                <a:spcPts val="100"/>
              </a:spcBef>
            </a:pPr>
            <a:r>
              <a:rPr lang="en-IN" dirty="0">
                <a:solidFill>
                  <a:srgbClr val="A32E0E"/>
                </a:solidFill>
                <a:latin typeface="Noto Sans Symbols2"/>
                <a:cs typeface="Noto Sans Symbols2"/>
                <a:sym typeface="+mn-ea"/>
              </a:rPr>
              <a:t>  </a:t>
            </a:r>
            <a:r>
              <a:rPr lang="en-IN" u="sng" spc="-10" dirty="0">
                <a:solidFill>
                  <a:srgbClr val="F94817"/>
                </a:solidFill>
                <a:uFill>
                  <a:solidFill>
                    <a:srgbClr val="F94817"/>
                  </a:solidFill>
                </a:uFill>
                <a:latin typeface="Times New Roman" panose="02020603050405020304"/>
                <a:cs typeface="Times New Roman" panose="02020603050405020304"/>
                <a:sym typeface="+mn-ea"/>
                <a:hlinkClick r:id="rId2"/>
              </a:rPr>
              <a:t>https://github.com/Sejalbhawsar26</a:t>
            </a:r>
            <a:endParaRPr lang="en-IN" u="sng" spc="-10" dirty="0">
              <a:solidFill>
                <a:srgbClr val="F94817"/>
              </a:solidFill>
              <a:uFill>
                <a:solidFill>
                  <a:srgbClr val="F94817"/>
                </a:solidFill>
              </a:uFill>
              <a:latin typeface="Times New Roman" panose="02020603050405020304"/>
              <a:cs typeface="Times New Roman" panose="02020603050405020304"/>
            </a:endParaRPr>
          </a:p>
          <a:p>
            <a:pPr marL="12700">
              <a:spcBef>
                <a:spcPts val="100"/>
              </a:spcBef>
            </a:pPr>
            <a:r>
              <a:rPr lang="en-IN" dirty="0">
                <a:solidFill>
                  <a:srgbClr val="A32E0E"/>
                </a:solidFill>
                <a:latin typeface="Noto Sans Symbols2"/>
                <a:cs typeface="Noto Sans Symbols2"/>
                <a:sym typeface="+mn-ea"/>
              </a:rPr>
              <a:t>  </a:t>
            </a:r>
            <a:r>
              <a:rPr lang="en-IN" u="sng" spc="-10" dirty="0">
                <a:solidFill>
                  <a:srgbClr val="F94817"/>
                </a:solidFill>
                <a:uFill>
                  <a:solidFill>
                    <a:srgbClr val="F94817"/>
                  </a:solidFill>
                </a:uFill>
                <a:latin typeface="Times New Roman" panose="02020603050405020304"/>
                <a:cs typeface="Times New Roman" panose="02020603050405020304"/>
                <a:sym typeface="+mn-ea"/>
                <a:hlinkClick r:id="rId3"/>
              </a:rPr>
              <a:t>https://github.com/Aditimodi21</a:t>
            </a:r>
            <a:endParaRPr lang="en-IN" u="sng" spc="-10" dirty="0">
              <a:solidFill>
                <a:srgbClr val="F94817"/>
              </a:solidFill>
              <a:uFill>
                <a:solidFill>
                  <a:srgbClr val="F94817"/>
                </a:solidFill>
              </a:uFill>
              <a:latin typeface="Times New Roman" panose="02020603050405020304"/>
              <a:cs typeface="Times New Roman" panose="02020603050405020304"/>
            </a:endParaRPr>
          </a:p>
          <a:p>
            <a:pPr marL="0" indent="0">
              <a:buNone/>
            </a:pPr>
            <a:r>
              <a:rPr lang="en-IN" dirty="0"/>
              <a:t> </a:t>
            </a:r>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IN" dirty="0"/>
          </a:p>
        </p:txBody>
      </p:sp>
      <p:sp>
        <p:nvSpPr>
          <p:cNvPr id="3" name="Content Placeholder 2"/>
          <p:cNvSpPr>
            <a:spLocks noGrp="1"/>
          </p:cNvSpPr>
          <p:nvPr>
            <p:ph idx="1"/>
          </p:nvPr>
        </p:nvSpPr>
        <p:spPr>
          <a:xfrm>
            <a:off x="2589212" y="1639957"/>
            <a:ext cx="8915400" cy="4363278"/>
          </a:xfrm>
        </p:spPr>
        <p:txBody>
          <a:bodyPr>
            <a:normAutofit fontScale="30000"/>
          </a:bodyPr>
          <a:lstStyle/>
          <a:p>
            <a:pPr marL="0" indent="0">
              <a:buNone/>
            </a:pPr>
            <a:r>
              <a:rPr lang="en-IN" sz="3500" dirty="0">
                <a:sym typeface="+mn-ea"/>
              </a:rPr>
              <a:t>1.Book</a:t>
            </a:r>
            <a:endParaRPr lang="en-IN" sz="3500" dirty="0"/>
          </a:p>
          <a:p>
            <a:pPr marL="0" indent="0">
              <a:buNone/>
            </a:pPr>
            <a:r>
              <a:rPr lang="en-US" altLang="en-US" sz="3500" dirty="0">
                <a:sym typeface="+mn-ea"/>
              </a:rPr>
              <a:t>A. Kaehler &amp; G. Bradski, Learning OpenCV 3: Computer Vision in C++, O’Reilly, 2016.R. Szeliski, Computer Vision: Algorithms and Applications, 2nd ed., Springer, 2022.</a:t>
            </a:r>
            <a:r>
              <a:rPr lang="en-IN" altLang="en-US" sz="3500" dirty="0">
                <a:sym typeface="+mn-ea"/>
              </a:rPr>
              <a:t>  </a:t>
            </a:r>
            <a:endParaRPr lang="en-IN" altLang="en-US" sz="3500" dirty="0"/>
          </a:p>
          <a:p>
            <a:pPr marL="0" indent="0">
              <a:buNone/>
            </a:pPr>
            <a:r>
              <a:rPr lang="en-IN" sz="3500" dirty="0">
                <a:sym typeface="+mn-ea"/>
              </a:rPr>
              <a:t> 2. Journal  Article</a:t>
            </a:r>
            <a:r>
              <a:rPr lang="en-IN" sz="3500" dirty="0">
                <a:sym typeface="+mn-ea"/>
              </a:rPr>
              <a:t> </a:t>
            </a:r>
            <a:endParaRPr lang="en-IN" sz="3500" dirty="0"/>
          </a:p>
          <a:p>
            <a:pPr>
              <a:buFont typeface="Arial" panose="020B0604020202020204" pitchFamily="34" charset="0"/>
              <a:buChar char="•"/>
            </a:pPr>
            <a:r>
              <a:rPr lang="en-US" altLang="en-US" sz="3500" dirty="0">
                <a:sym typeface="+mn-ea"/>
              </a:rPr>
              <a:t>Y. Yuan et al., “A Robust and Efficient Approach to License Plate Detection,” IEEE Trans. Image Process., 2017.</a:t>
            </a:r>
            <a:endParaRPr lang="en-US" altLang="en-US" sz="3500" dirty="0"/>
          </a:p>
          <a:p>
            <a:pPr>
              <a:buFont typeface="Arial" panose="020B0604020202020204" pitchFamily="34" charset="0"/>
              <a:buChar char="•"/>
            </a:pPr>
            <a:r>
              <a:rPr lang="en-US" altLang="en-US" sz="3500" dirty="0">
                <a:sym typeface="+mn-ea"/>
              </a:rPr>
              <a:t>S. Gomathi &amp; N. J. Goldena, “License Plate Recognition Using Machine Learning,” Int. J. Res. Publication Reviews, 2024.</a:t>
            </a:r>
            <a:r>
              <a:rPr lang="en-IN" sz="3500" dirty="0">
                <a:sym typeface="+mn-ea"/>
              </a:rPr>
              <a:t>                </a:t>
            </a:r>
            <a:endParaRPr lang="en-IN" sz="3500" dirty="0"/>
          </a:p>
          <a:p>
            <a:pPr marL="0" indent="0">
              <a:buNone/>
            </a:pPr>
            <a:r>
              <a:rPr lang="en-IN" sz="3500" dirty="0">
                <a:sym typeface="+mn-ea"/>
              </a:rPr>
              <a:t> 3. Conference Papers</a:t>
            </a:r>
            <a:endParaRPr lang="en-IN" sz="3500" dirty="0"/>
          </a:p>
          <a:p>
            <a:pPr>
              <a:buFont typeface="Arial" panose="020B0604020202020204" pitchFamily="34" charset="0"/>
              <a:buChar char="•"/>
            </a:pPr>
            <a:r>
              <a:rPr lang="en-US" altLang="en-US" sz="3500" dirty="0">
                <a:sym typeface="+mn-ea"/>
              </a:rPr>
              <a:t>S. Selmi et al., “Real-Time License Plate Recognition System,” Int. Conf. Advanced Technologies for Signal and Image Processing, Tunisia, 2020.</a:t>
            </a:r>
            <a:endParaRPr lang="en-US" altLang="en-US" sz="3500" dirty="0"/>
          </a:p>
          <a:p>
            <a:pPr>
              <a:buFont typeface="Arial" panose="020B0604020202020204" pitchFamily="34" charset="0"/>
              <a:buChar char="•"/>
            </a:pPr>
            <a:r>
              <a:rPr lang="en-US" altLang="en-US" sz="3500" dirty="0">
                <a:sym typeface="+mn-ea"/>
              </a:rPr>
              <a:t>A. Sharma et al., “Automatic Number Plate Recognition using Deep Learning,” IEEE Int. Conf. Computing, Communication and Automation, India, 2021</a:t>
            </a:r>
            <a:endParaRPr lang="en-US" altLang="en-US" sz="3500" dirty="0"/>
          </a:p>
          <a:p>
            <a:pPr marL="0" indent="0">
              <a:buNone/>
            </a:pPr>
            <a:r>
              <a:rPr lang="en-IN" sz="3500" dirty="0">
                <a:sym typeface="+mn-ea"/>
              </a:rPr>
              <a:t>4. Website </a:t>
            </a:r>
            <a:endParaRPr lang="en-IN" sz="3500" dirty="0"/>
          </a:p>
          <a:p>
            <a:pPr>
              <a:buFont typeface="Arial" panose="020B0604020202020204" pitchFamily="34" charset="0"/>
              <a:buChar char="•"/>
            </a:pPr>
            <a:r>
              <a:rPr lang="en-US" altLang="en-US" sz="3500" dirty="0">
                <a:sym typeface="+mn-ea"/>
              </a:rPr>
              <a:t>GeeksforGeeks. (2020, Jun. 26). License Plate Recognition with OpenCV and Tesseract OCR</a:t>
            </a:r>
            <a:endParaRPr lang="en-US" altLang="en-US" sz="3500" dirty="0"/>
          </a:p>
          <a:p>
            <a:pPr marL="0" indent="0">
              <a:buNone/>
            </a:pPr>
            <a:r>
              <a:rPr lang="en-IN" altLang="en-US" sz="3500" dirty="0">
                <a:sym typeface="+mn-ea"/>
              </a:rPr>
              <a:t>        </a:t>
            </a:r>
            <a:r>
              <a:rPr lang="en-US" altLang="en-US" sz="3500" dirty="0">
                <a:sym typeface="+mn-ea"/>
              </a:rPr>
              <a:t>[Online]. Available: https://www.geeksforgeeks.org/machine-learning/license-plate-recognition</a:t>
            </a:r>
            <a:r>
              <a:rPr lang="en-IN" altLang="en-US" sz="3500" dirty="0">
                <a:sym typeface="+mn-ea"/>
              </a:rPr>
              <a:t> </a:t>
            </a:r>
            <a:r>
              <a:rPr lang="en-US" altLang="en-US" sz="3500" dirty="0">
                <a:sym typeface="+mn-ea"/>
              </a:rPr>
              <a:t>with-opencv-and-tesseract-ocr/</a:t>
            </a:r>
            <a:endParaRPr lang="en-US" altLang="en-US" sz="3500" dirty="0"/>
          </a:p>
          <a:p>
            <a:pPr>
              <a:buFont typeface="Arial" panose="020B0604020202020204" pitchFamily="34" charset="0"/>
              <a:buChar char="•"/>
            </a:pPr>
            <a:r>
              <a:rPr lang="en-US" altLang="en-US" sz="3500" dirty="0">
                <a:sym typeface="+mn-ea"/>
              </a:rPr>
              <a:t>GeeksforGeeks. (2024, Apr. 22). Automatic Number Plate Recognition System using Computer</a:t>
            </a:r>
            <a:r>
              <a:rPr lang="en-IN" altLang="en-US" sz="3500" dirty="0">
                <a:sym typeface="+mn-ea"/>
              </a:rPr>
              <a:t> </a:t>
            </a:r>
            <a:r>
              <a:rPr lang="en-US" altLang="en-US" sz="3500" dirty="0">
                <a:sym typeface="+mn-ea"/>
              </a:rPr>
              <a:t>Vision [Online]. Available:</a:t>
            </a:r>
            <a:endParaRPr lang="en-US" altLang="en-US" sz="3500" dirty="0"/>
          </a:p>
          <a:p>
            <a:pPr marL="0" indent="0">
              <a:buNone/>
            </a:pPr>
            <a:r>
              <a:rPr lang="en-IN" altLang="en-US" sz="3500" dirty="0">
                <a:sym typeface="+mn-ea"/>
              </a:rPr>
              <a:t>         </a:t>
            </a:r>
            <a:r>
              <a:rPr lang="en-US" altLang="en-US" sz="3500" dirty="0">
                <a:sym typeface="+mn-ea"/>
              </a:rPr>
              <a:t>number-plate-recognition-system/</a:t>
            </a:r>
            <a:endParaRPr lang="en-US" altLang="en-US" sz="3500" dirty="0"/>
          </a:p>
          <a:p>
            <a:pPr marL="0" indent="0">
              <a:buNone/>
            </a:pPr>
            <a:endParaRPr lang="en-IN" sz="3500" dirty="0"/>
          </a:p>
          <a:p>
            <a:pPr marL="0" indent="0">
              <a:buNone/>
            </a:pPr>
            <a:endParaRPr lang="en-IN" dirty="0"/>
          </a:p>
          <a:p>
            <a:pPr marL="0" indent="0">
              <a:buNone/>
            </a:pPr>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
        <p:nvSpPr>
          <p:cNvPr id="5" name="Rectangle 4"/>
          <p:cNvSpPr/>
          <p:nvPr/>
        </p:nvSpPr>
        <p:spPr>
          <a:xfrm>
            <a:off x="5057618" y="2967335"/>
            <a:ext cx="364715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a:off x="5310893" y="4262735"/>
            <a:ext cx="282000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Queries ?</a:t>
            </a:r>
            <a:endParaRPr lang="en-US" sz="54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75750"/>
            <a:ext cx="8911687" cy="1280890"/>
          </a:xfrm>
        </p:spPr>
        <p:txBody>
          <a:bodyPr/>
          <a:lstStyle/>
          <a:p>
            <a:r>
              <a:rPr lang="en-IN" dirty="0"/>
              <a:t>Contents</a:t>
            </a:r>
            <a:endParaRPr lang="en-IN" dirty="0"/>
          </a:p>
        </p:txBody>
      </p:sp>
      <p:sp>
        <p:nvSpPr>
          <p:cNvPr id="3" name="Content Placeholder 2"/>
          <p:cNvSpPr>
            <a:spLocks noGrp="1"/>
          </p:cNvSpPr>
          <p:nvPr>
            <p:ph idx="1"/>
          </p:nvPr>
        </p:nvSpPr>
        <p:spPr>
          <a:xfrm>
            <a:off x="2589212" y="1152938"/>
            <a:ext cx="8915400" cy="5466523"/>
          </a:xfrm>
        </p:spPr>
        <p:txBody>
          <a:bodyPr>
            <a:normAutofit fontScale="62500" lnSpcReduction="20000"/>
          </a:bodyPr>
          <a:lstStyle/>
          <a:p>
            <a:pPr marL="457200" indent="-457200">
              <a:buFont typeface="+mj-lt"/>
              <a:buAutoNum type="arabicPeriod"/>
            </a:pPr>
            <a:r>
              <a:rPr lang="en-IN" dirty="0"/>
              <a:t>Introduction</a:t>
            </a:r>
            <a:endParaRPr lang="en-IN" dirty="0"/>
          </a:p>
          <a:p>
            <a:pPr marL="457200" lvl="1" indent="0">
              <a:buNone/>
            </a:pPr>
            <a:r>
              <a:rPr lang="en-IN" dirty="0">
                <a:solidFill>
                  <a:srgbClr val="C00000"/>
                </a:solidFill>
              </a:rPr>
              <a:t>1.1</a:t>
            </a:r>
            <a:r>
              <a:rPr lang="en-IN" dirty="0"/>
              <a:t> Overview</a:t>
            </a:r>
            <a:endParaRPr lang="en-IN" dirty="0"/>
          </a:p>
          <a:p>
            <a:pPr marL="457200" lvl="1" indent="0">
              <a:buNone/>
            </a:pPr>
            <a:r>
              <a:rPr lang="en-IN" dirty="0">
                <a:solidFill>
                  <a:srgbClr val="C00000"/>
                </a:solidFill>
              </a:rPr>
              <a:t>1.2</a:t>
            </a:r>
            <a:r>
              <a:rPr lang="en-IN" dirty="0"/>
              <a:t> Purpose</a:t>
            </a:r>
            <a:endParaRPr lang="en-IN" dirty="0"/>
          </a:p>
          <a:p>
            <a:pPr marL="457200" indent="-457200">
              <a:buFont typeface="+mj-lt"/>
              <a:buAutoNum type="arabicPeriod"/>
            </a:pPr>
            <a:r>
              <a:rPr lang="en-IN" dirty="0"/>
              <a:t>Requirement Engineering</a:t>
            </a:r>
            <a:endParaRPr lang="en-IN" dirty="0"/>
          </a:p>
          <a:p>
            <a:pPr marL="400050" lvl="1" indent="0">
              <a:buNone/>
            </a:pPr>
            <a:r>
              <a:rPr lang="en-IN" dirty="0">
                <a:solidFill>
                  <a:srgbClr val="C00000"/>
                </a:solidFill>
              </a:rPr>
              <a:t>2.1</a:t>
            </a:r>
            <a:r>
              <a:rPr lang="en-IN" dirty="0"/>
              <a:t> Requirement Collection</a:t>
            </a:r>
            <a:endParaRPr lang="en-IN" dirty="0"/>
          </a:p>
          <a:p>
            <a:pPr marL="400050" lvl="1" indent="0">
              <a:buNone/>
            </a:pPr>
            <a:r>
              <a:rPr lang="en-IN" dirty="0">
                <a:solidFill>
                  <a:srgbClr val="C00000"/>
                </a:solidFill>
              </a:rPr>
              <a:t>2.2</a:t>
            </a:r>
            <a:r>
              <a:rPr lang="en-IN" dirty="0"/>
              <a:t> Functional Requirements</a:t>
            </a:r>
            <a:endParaRPr lang="en-IN" dirty="0"/>
          </a:p>
          <a:p>
            <a:pPr marL="400050" lvl="1" indent="0">
              <a:buNone/>
            </a:pPr>
            <a:r>
              <a:rPr lang="en-IN" dirty="0">
                <a:solidFill>
                  <a:srgbClr val="C00000"/>
                </a:solidFill>
              </a:rPr>
              <a:t>2.3</a:t>
            </a:r>
            <a:r>
              <a:rPr lang="en-IN" dirty="0"/>
              <a:t> Non Functional Requirements</a:t>
            </a:r>
            <a:endParaRPr lang="en-IN" dirty="0"/>
          </a:p>
          <a:p>
            <a:pPr marL="400050" lvl="1" indent="0">
              <a:buNone/>
            </a:pPr>
            <a:r>
              <a:rPr lang="en-IN" dirty="0">
                <a:solidFill>
                  <a:srgbClr val="C00000"/>
                </a:solidFill>
              </a:rPr>
              <a:t>2.4</a:t>
            </a:r>
            <a:r>
              <a:rPr lang="en-IN" dirty="0"/>
              <a:t> Use Case Diagram</a:t>
            </a:r>
            <a:endParaRPr lang="en-IN" dirty="0"/>
          </a:p>
          <a:p>
            <a:pPr marL="457200" indent="-457200">
              <a:buFont typeface="+mj-lt"/>
              <a:buAutoNum type="arabicPeriod"/>
            </a:pPr>
            <a:r>
              <a:rPr lang="en-IN" dirty="0"/>
              <a:t>Technical Design</a:t>
            </a:r>
            <a:endParaRPr lang="en-IN" dirty="0"/>
          </a:p>
          <a:p>
            <a:pPr marL="400050" lvl="1" indent="0">
              <a:buNone/>
            </a:pPr>
            <a:r>
              <a:rPr lang="en-IN" dirty="0">
                <a:solidFill>
                  <a:srgbClr val="C00000"/>
                </a:solidFill>
              </a:rPr>
              <a:t>3.1</a:t>
            </a:r>
            <a:r>
              <a:rPr lang="en-IN" dirty="0"/>
              <a:t> Technical Architecture</a:t>
            </a:r>
            <a:endParaRPr lang="en-IN" dirty="0"/>
          </a:p>
          <a:p>
            <a:pPr marL="400050" lvl="1" indent="0">
              <a:buNone/>
            </a:pPr>
            <a:r>
              <a:rPr lang="en-IN" dirty="0">
                <a:solidFill>
                  <a:srgbClr val="C00000"/>
                </a:solidFill>
              </a:rPr>
              <a:t>3.2</a:t>
            </a:r>
            <a:r>
              <a:rPr lang="en-IN" dirty="0"/>
              <a:t> Sequence Diagram</a:t>
            </a:r>
            <a:endParaRPr lang="en-IN" dirty="0"/>
          </a:p>
          <a:p>
            <a:pPr marL="400050" lvl="1" indent="0">
              <a:buNone/>
            </a:pPr>
            <a:r>
              <a:rPr lang="en-IN" dirty="0">
                <a:solidFill>
                  <a:srgbClr val="C00000"/>
                </a:solidFill>
              </a:rPr>
              <a:t>3.3</a:t>
            </a:r>
            <a:r>
              <a:rPr lang="en-IN" dirty="0"/>
              <a:t> Class Diagram</a:t>
            </a:r>
            <a:endParaRPr lang="en-IN" dirty="0"/>
          </a:p>
          <a:p>
            <a:pPr marL="400050" lvl="1" indent="0">
              <a:buNone/>
            </a:pPr>
            <a:r>
              <a:rPr lang="en-IN" dirty="0">
                <a:solidFill>
                  <a:srgbClr val="C00000"/>
                </a:solidFill>
              </a:rPr>
              <a:t>3.4</a:t>
            </a:r>
            <a:r>
              <a:rPr lang="en-IN" dirty="0"/>
              <a:t> DFD</a:t>
            </a:r>
            <a:endParaRPr lang="en-IN" dirty="0"/>
          </a:p>
          <a:p>
            <a:pPr marL="457200" indent="-457200">
              <a:buFont typeface="+mj-lt"/>
              <a:buAutoNum type="arabicPeriod"/>
            </a:pPr>
            <a:r>
              <a:rPr lang="en-IN" dirty="0"/>
              <a:t>User Interface Design</a:t>
            </a:r>
            <a:endParaRPr lang="en-IN" dirty="0"/>
          </a:p>
          <a:p>
            <a:pPr marL="457200" indent="-457200">
              <a:buFont typeface="+mj-lt"/>
              <a:buAutoNum type="arabicPeriod"/>
            </a:pPr>
            <a:r>
              <a:rPr lang="en-IN" dirty="0"/>
              <a:t>Data Design</a:t>
            </a:r>
            <a:endParaRPr lang="en-IN" dirty="0"/>
          </a:p>
          <a:p>
            <a:pPr marL="400050" lvl="1" indent="0">
              <a:buNone/>
            </a:pPr>
            <a:r>
              <a:rPr lang="en-IN" dirty="0">
                <a:solidFill>
                  <a:srgbClr val="C00000"/>
                </a:solidFill>
              </a:rPr>
              <a:t>5.1</a:t>
            </a:r>
            <a:r>
              <a:rPr lang="en-IN" dirty="0"/>
              <a:t> Schema Design</a:t>
            </a:r>
            <a:endParaRPr lang="en-IN" dirty="0"/>
          </a:p>
          <a:p>
            <a:pPr marL="400050" lvl="1" indent="0">
              <a:buNone/>
            </a:pPr>
            <a:r>
              <a:rPr lang="en-IN" dirty="0">
                <a:solidFill>
                  <a:srgbClr val="C00000"/>
                </a:solidFill>
              </a:rPr>
              <a:t>5.2</a:t>
            </a:r>
            <a:r>
              <a:rPr lang="en-IN" dirty="0"/>
              <a:t> E-R Diagram</a:t>
            </a:r>
            <a:endParaRPr lang="en-IN" dirty="0"/>
          </a:p>
          <a:p>
            <a:pPr marL="0" indent="0">
              <a:buNone/>
            </a:pPr>
            <a:r>
              <a:rPr lang="en-IN" dirty="0"/>
              <a:t>REFERENCES</a:t>
            </a:r>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Introduction</a:t>
            </a:r>
            <a:endParaRPr lang="en-IN" dirty="0"/>
          </a:p>
        </p:txBody>
      </p:sp>
      <p:sp>
        <p:nvSpPr>
          <p:cNvPr id="3" name="Content Placeholder 2"/>
          <p:cNvSpPr>
            <a:spLocks noGrp="1"/>
          </p:cNvSpPr>
          <p:nvPr>
            <p:ph idx="1"/>
          </p:nvPr>
        </p:nvSpPr>
        <p:spPr>
          <a:xfrm>
            <a:off x="2589212" y="1639957"/>
            <a:ext cx="8915400" cy="4363278"/>
          </a:xfrm>
        </p:spPr>
        <p:txBody>
          <a:bodyPr>
            <a:normAutofit fontScale="25000"/>
          </a:bodyPr>
          <a:lstStyle/>
          <a:p>
            <a:pPr marL="0" indent="0">
              <a:buNone/>
            </a:pPr>
            <a:r>
              <a:rPr lang="en-IN" sz="5335" b="1" dirty="0"/>
              <a:t>1.1 Overview</a:t>
            </a:r>
            <a:endParaRPr lang="en-IN" sz="5335" b="1" dirty="0"/>
          </a:p>
          <a:p>
            <a:pPr marL="0" indent="0">
              <a:buNone/>
            </a:pPr>
            <a:r>
              <a:rPr lang="en-US" altLang="en-US" sz="4800" dirty="0">
                <a:sym typeface="+mn-ea"/>
              </a:rPr>
              <a:t>The Vehicle License Plate Recognition (VLPR) system is a Python-based computer vision project that detects and reads vehicle plates in real time. Using OpenCV for image processing, YOLOv8 for vehicle detection, and EasyOCR for text extraction, it captures video frames, isolates license plate regions, and converts them into structured data. With ~250 ms processing speed, multi-vehicle detection, character segmentation, and error correction, it supports applications like traffic monitoring, parking management, toll collection, and automated vehicle identification.</a:t>
            </a:r>
            <a:endParaRPr lang="en-US" altLang="en-US" sz="4800" dirty="0"/>
          </a:p>
          <a:p>
            <a:pPr marL="0" indent="0">
              <a:buNone/>
            </a:pPr>
            <a:r>
              <a:rPr lang="en-US" altLang="en-US" sz="4800" b="1" dirty="0">
                <a:sym typeface="+mn-ea"/>
              </a:rPr>
              <a:t>Key Features:</a:t>
            </a:r>
            <a:endParaRPr lang="en-US" altLang="en-US" sz="4800" b="1" dirty="0"/>
          </a:p>
          <a:p>
            <a:pPr>
              <a:buFont typeface="Arial" panose="020B0604020202020204" pitchFamily="34" charset="0"/>
              <a:buChar char="•"/>
            </a:pPr>
            <a:r>
              <a:rPr lang="en-US" altLang="en-US" sz="4800" dirty="0">
                <a:sym typeface="+mn-ea"/>
              </a:rPr>
              <a:t>Real-time processing (~250 ms per frame).</a:t>
            </a:r>
            <a:endParaRPr lang="en-US" altLang="en-US" sz="4800" dirty="0"/>
          </a:p>
          <a:p>
            <a:pPr>
              <a:buFont typeface="Arial" panose="020B0604020202020204" pitchFamily="34" charset="0"/>
              <a:buChar char="•"/>
            </a:pPr>
            <a:r>
              <a:rPr lang="en-US" altLang="en-US" sz="4800" dirty="0">
                <a:sym typeface="+mn-ea"/>
              </a:rPr>
              <a:t>Multi-vehicle detection and character segmentation (HSV color space).</a:t>
            </a:r>
            <a:endParaRPr lang="en-US" altLang="en-US" sz="4800" dirty="0"/>
          </a:p>
          <a:p>
            <a:pPr>
              <a:buFont typeface="Arial" panose="020B0604020202020204" pitchFamily="34" charset="0"/>
              <a:buChar char="•"/>
            </a:pPr>
            <a:r>
              <a:rPr lang="en-US" altLang="en-US" sz="4800" dirty="0">
                <a:sym typeface="+mn-ea"/>
              </a:rPr>
              <a:t>Post-processing error correction for higher accuracy.</a:t>
            </a:r>
            <a:endParaRPr lang="en-US" altLang="en-US" sz="4800" dirty="0"/>
          </a:p>
          <a:p>
            <a:pPr marL="0" indent="0">
              <a:buNone/>
            </a:pPr>
            <a:r>
              <a:rPr lang="en-US" sz="5335" b="1" dirty="0">
                <a:solidFill>
                  <a:srgbClr val="000000"/>
                </a:solidFill>
                <a:latin typeface="Times New Roman" panose="02020603050405020304" pitchFamily="18" charset="0"/>
              </a:rPr>
              <a:t>1.2 Purpose</a:t>
            </a:r>
            <a:endParaRPr lang="en-US" sz="5335" b="1" dirty="0">
              <a:solidFill>
                <a:srgbClr val="000000"/>
              </a:solidFill>
              <a:latin typeface="Times New Roman" panose="02020603050405020304" pitchFamily="18" charset="0"/>
            </a:endParaRPr>
          </a:p>
          <a:p>
            <a:pPr lvl="1">
              <a:buFont typeface="Wingdings" panose="05000000000000000000" charset="0"/>
              <a:buChar char="Ø"/>
            </a:pPr>
            <a:r>
              <a:rPr lang="en-US" altLang="en-US" sz="4800" dirty="0">
                <a:solidFill>
                  <a:srgbClr val="000000"/>
                </a:solidFill>
                <a:sym typeface="+mn-ea"/>
              </a:rPr>
              <a:t>Automated Vehicle Identification: Provides a fast, efficient way to identify and track vehicles in real time, removing the need for manual monitoring.</a:t>
            </a:r>
            <a:endParaRPr lang="en-US" altLang="en-US" sz="4800" dirty="0">
              <a:solidFill>
                <a:srgbClr val="000000"/>
              </a:solidFill>
              <a:latin typeface="Times New Roman" panose="02020603050405020304" pitchFamily="18" charset="0"/>
            </a:endParaRPr>
          </a:p>
          <a:p>
            <a:pPr lvl="1">
              <a:buFont typeface="Wingdings" panose="05000000000000000000" charset="0"/>
              <a:buChar char="Ø"/>
            </a:pPr>
            <a:r>
              <a:rPr lang="en-US" altLang="en-US" sz="4800" dirty="0">
                <a:solidFill>
                  <a:srgbClr val="000000"/>
                </a:solidFill>
                <a:sym typeface="+mn-ea"/>
              </a:rPr>
              <a:t>Accuracy &amp; Efficiency: Enhances recognition speed, reliability, and reduces human error.</a:t>
            </a:r>
            <a:endParaRPr lang="en-US" altLang="en-US" sz="4800" dirty="0">
              <a:solidFill>
                <a:srgbClr val="000000"/>
              </a:solidFill>
              <a:latin typeface="Times New Roman" panose="02020603050405020304" pitchFamily="18" charset="0"/>
            </a:endParaRPr>
          </a:p>
          <a:p>
            <a:pPr lvl="1">
              <a:buFont typeface="Wingdings" panose="05000000000000000000" charset="0"/>
              <a:buChar char="Ø"/>
            </a:pPr>
            <a:r>
              <a:rPr lang="en-US" altLang="en-US" sz="4800" dirty="0">
                <a:solidFill>
                  <a:srgbClr val="000000"/>
                </a:solidFill>
                <a:sym typeface="+mn-ea"/>
              </a:rPr>
              <a:t>Advanced Technology Use: Leverages computer vision, OCR, and deep learning for precise multi-vehicle detection and rapid recognition</a:t>
            </a:r>
            <a:endParaRPr lang="en-US" altLang="en-US" sz="4800" dirty="0">
              <a:solidFill>
                <a:srgbClr val="000000"/>
              </a:solidFill>
              <a:latin typeface="Times New Roman" panose="02020603050405020304" pitchFamily="18" charset="0"/>
            </a:endParaRPr>
          </a:p>
          <a:p>
            <a:pPr lvl="1">
              <a:buFont typeface="Wingdings" panose="05000000000000000000" charset="0"/>
              <a:buChar char="Ø"/>
            </a:pPr>
            <a:r>
              <a:rPr lang="en-US" altLang="en-US" sz="4800" dirty="0">
                <a:solidFill>
                  <a:srgbClr val="000000"/>
                </a:solidFill>
                <a:sym typeface="+mn-ea"/>
              </a:rPr>
              <a:t>Practical Applications: Supports traffic monitoring, smart parking, toll collection, security surveillance, and automated vehicle entry.</a:t>
            </a:r>
            <a:endParaRPr lang="en-US" altLang="en-US" sz="4800" dirty="0">
              <a:solidFill>
                <a:srgbClr val="000000"/>
              </a:solidFill>
              <a:latin typeface="Times New Roman" panose="02020603050405020304" pitchFamily="18" charset="0"/>
            </a:endParaRPr>
          </a:p>
          <a:p>
            <a:pPr lvl="1">
              <a:buFont typeface="Wingdings" panose="05000000000000000000" charset="0"/>
              <a:buChar char="Ø"/>
            </a:pPr>
            <a:r>
              <a:rPr lang="en-US" altLang="en-US" sz="4800" dirty="0">
                <a:solidFill>
                  <a:srgbClr val="000000"/>
                </a:solidFill>
                <a:sym typeface="+mn-ea"/>
              </a:rPr>
              <a:t>Intelligent Transport Management: Transforms traditional traffic management into an intelligent, automated system.</a:t>
            </a:r>
            <a:endParaRPr lang="en-US" altLang="en-US" sz="4800" dirty="0">
              <a:solidFill>
                <a:srgbClr val="000000"/>
              </a:solidFill>
              <a:latin typeface="Times New Roman" panose="02020603050405020304" pitchFamily="18" charset="0"/>
            </a:endParaRPr>
          </a:p>
          <a:p>
            <a:pPr marL="457200" lvl="1" indent="0">
              <a:buNone/>
            </a:pPr>
            <a:endParaRPr lang="en-US" sz="5600" dirty="0">
              <a:solidFill>
                <a:srgbClr val="000000"/>
              </a:solidFill>
              <a:latin typeface="Times New Roman" panose="02020603050405020304" pitchFamily="18" charset="0"/>
            </a:endParaRPr>
          </a:p>
          <a:p>
            <a:pPr marL="457200" lvl="1" indent="0">
              <a:buNone/>
            </a:pPr>
            <a:endParaRPr lang="en-US" sz="2400" dirty="0">
              <a:solidFill>
                <a:srgbClr val="000000"/>
              </a:solidFill>
              <a:latin typeface="Times New Roman" panose="02020603050405020304" pitchFamily="18" charset="0"/>
            </a:endParaRPr>
          </a:p>
          <a:p>
            <a:pPr marL="457200" lvl="1" indent="0">
              <a:buNone/>
            </a:pPr>
            <a:endParaRPr lang="en-US" sz="2400" dirty="0">
              <a:solidFill>
                <a:srgbClr val="000000"/>
              </a:solidFill>
              <a:latin typeface="Times New Roman" panose="02020603050405020304" pitchFamily="18" charset="0"/>
            </a:endParaRPr>
          </a:p>
          <a:p>
            <a:pPr marL="0" indent="0">
              <a:buNone/>
            </a:pPr>
            <a:endParaRPr lang="en-US" sz="2400" dirty="0">
              <a:solidFill>
                <a:srgbClr val="000000"/>
              </a:solidFill>
              <a:latin typeface="Times New Roman" panose="02020603050405020304" pitchFamily="18" charset="0"/>
            </a:endParaRPr>
          </a:p>
          <a:p>
            <a:pPr marL="0" indent="0">
              <a:buNone/>
            </a:pPr>
            <a:endParaRPr lang="en-US" b="1"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2. Requirement Engineering</a:t>
            </a:r>
            <a:br>
              <a:rPr lang="en-IN" dirty="0"/>
            </a:br>
            <a:r>
              <a:rPr lang="en-IN" dirty="0"/>
              <a:t>	2.1 Requirement Collection</a:t>
            </a:r>
            <a:endParaRPr lang="en-IN" dirty="0"/>
          </a:p>
        </p:txBody>
      </p:sp>
      <p:sp>
        <p:nvSpPr>
          <p:cNvPr id="3" name="Content Placeholder 2"/>
          <p:cNvSpPr>
            <a:spLocks noGrp="1"/>
          </p:cNvSpPr>
          <p:nvPr>
            <p:ph idx="1"/>
          </p:nvPr>
        </p:nvSpPr>
        <p:spPr>
          <a:xfrm>
            <a:off x="2419985" y="1640205"/>
            <a:ext cx="9084310" cy="5300980"/>
          </a:xfrm>
        </p:spPr>
        <p:txBody>
          <a:bodyPr>
            <a:normAutofit fontScale="35000"/>
          </a:bodyPr>
          <a:lstStyle/>
          <a:p>
            <a:pPr marL="0" indent="0">
              <a:buNone/>
            </a:pPr>
            <a:endParaRPr lang="en-US" altLang="en-US" dirty="0"/>
          </a:p>
          <a:p>
            <a:r>
              <a:rPr lang="en-US" altLang="en-US" sz="4665" dirty="0"/>
              <a:t>Identify Stakeholders:</a:t>
            </a:r>
            <a:endParaRPr lang="en-US" altLang="en-US" sz="4665" dirty="0"/>
          </a:p>
          <a:p>
            <a:r>
              <a:rPr lang="en-US" altLang="en-US" sz="4665" dirty="0"/>
              <a:t>Collect requirements from traffic police, parking management teams, and security administrators who need automated vehicle identification.</a:t>
            </a:r>
            <a:endParaRPr lang="en-US" altLang="en-US" sz="4665" dirty="0"/>
          </a:p>
          <a:p>
            <a:r>
              <a:rPr lang="en-US" altLang="en-US" sz="4665" dirty="0"/>
              <a:t>Understand User Needs:</a:t>
            </a:r>
            <a:endParaRPr lang="en-US" altLang="en-US" sz="4665" dirty="0"/>
          </a:p>
          <a:p>
            <a:r>
              <a:rPr lang="en-US" altLang="en-US" sz="4665" dirty="0"/>
              <a:t>Determine what users expect — such as real-time plate recognition, accuracy, data storage, and easy monitoring interface.</a:t>
            </a:r>
            <a:endParaRPr lang="en-US" altLang="en-US" sz="4665" dirty="0"/>
          </a:p>
          <a:p>
            <a:r>
              <a:rPr lang="en-US" altLang="en-US" sz="4665" dirty="0"/>
              <a:t>Study Existing Systems:</a:t>
            </a:r>
            <a:endParaRPr lang="en-US" altLang="en-US" sz="4665" dirty="0"/>
          </a:p>
          <a:p>
            <a:r>
              <a:rPr lang="en-US" altLang="en-US" sz="4665" dirty="0"/>
              <a:t>Analyze current manual or semi-automated vehicle tracking methods to identify gaps (e.g., slow processing, human errors).</a:t>
            </a:r>
            <a:endParaRPr lang="en-US" altLang="en-US" sz="4665" dirty="0"/>
          </a:p>
          <a:p>
            <a:r>
              <a:rPr lang="en-US" altLang="en-US" sz="4665" dirty="0"/>
              <a:t>Define System Inputs &amp; Outputs:</a:t>
            </a:r>
            <a:endParaRPr lang="en-US" altLang="en-US" sz="4665" dirty="0"/>
          </a:p>
          <a:p>
            <a:r>
              <a:rPr lang="en-US" altLang="en-US" sz="4665" dirty="0"/>
              <a:t>Input – live video or camera feed.</a:t>
            </a:r>
            <a:endParaRPr lang="en-US" altLang="en-US" sz="4665" dirty="0"/>
          </a:p>
          <a:p>
            <a:r>
              <a:rPr lang="en-US" altLang="en-US" sz="4665" dirty="0"/>
              <a:t>Output – extracted license plate numbers stored/displayed in structured format.</a:t>
            </a:r>
            <a:endParaRPr lang="en-US" altLang="en-US" sz="4665" dirty="0"/>
          </a:p>
          <a:p>
            <a:r>
              <a:rPr lang="en-US" altLang="en-US" sz="4665" dirty="0"/>
              <a:t>Collect Technical Constraints:</a:t>
            </a:r>
            <a:endParaRPr lang="en-US" altLang="en-US" sz="4665" dirty="0"/>
          </a:p>
          <a:p>
            <a:r>
              <a:rPr lang="en-US" altLang="en-US" sz="4665" dirty="0"/>
              <a:t>Gather details about hardware (camera quality, lighting conditions) and software needs (processing speed, OCR performance, GPU usage).</a:t>
            </a:r>
            <a:endParaRPr lang="en-US" altLang="en-US" sz="4665"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2.2 Function Requirements</a:t>
            </a:r>
            <a:endParaRPr lang="en-IN" dirty="0"/>
          </a:p>
        </p:txBody>
      </p:sp>
      <p:sp>
        <p:nvSpPr>
          <p:cNvPr id="3" name="Content Placeholder 2"/>
          <p:cNvSpPr>
            <a:spLocks noGrp="1"/>
          </p:cNvSpPr>
          <p:nvPr>
            <p:ph idx="1"/>
          </p:nvPr>
        </p:nvSpPr>
        <p:spPr>
          <a:xfrm>
            <a:off x="2589212" y="1639957"/>
            <a:ext cx="8915400" cy="4363278"/>
          </a:xfrm>
        </p:spPr>
        <p:txBody>
          <a:bodyPr>
            <a:noAutofit/>
          </a:bodyPr>
          <a:lstStyle/>
          <a:p>
            <a:pPr marL="0" indent="0">
              <a:buNone/>
            </a:pPr>
            <a:endParaRPr lang="en-US" altLang="en-US" sz="1300" dirty="0"/>
          </a:p>
          <a:p>
            <a:endParaRPr lang="en-US" altLang="en-US" sz="1300" dirty="0"/>
          </a:p>
          <a:p>
            <a:r>
              <a:rPr lang="en-US" altLang="en-US" sz="1400" dirty="0"/>
              <a:t>Detect vehicles in real time using the YOLOv8 model.</a:t>
            </a:r>
            <a:endParaRPr lang="en-US" altLang="en-US" sz="1400" dirty="0"/>
          </a:p>
          <a:p>
            <a:endParaRPr lang="en-US" altLang="en-US" sz="1400" dirty="0"/>
          </a:p>
          <a:p>
            <a:r>
              <a:rPr lang="en-US" altLang="en-US" sz="1400" dirty="0"/>
              <a:t>Identify and extract the license plate region from each vehicle.</a:t>
            </a:r>
            <a:endParaRPr lang="en-US" altLang="en-US" sz="1400" dirty="0"/>
          </a:p>
          <a:p>
            <a:endParaRPr lang="en-US" altLang="en-US" sz="1400" dirty="0"/>
          </a:p>
          <a:p>
            <a:r>
              <a:rPr lang="en-US" altLang="en-US" sz="1400" dirty="0"/>
              <a:t>Recognize plate characters using EasyOCR.</a:t>
            </a:r>
            <a:endParaRPr lang="en-US" altLang="en-US" sz="1400" dirty="0"/>
          </a:p>
          <a:p>
            <a:endParaRPr lang="en-US" altLang="en-US" sz="1400" dirty="0"/>
          </a:p>
          <a:p>
            <a:r>
              <a:rPr lang="en-US" altLang="en-US" sz="1400" dirty="0"/>
              <a:t>Display and store recognized plate numbers in a structured format.</a:t>
            </a:r>
            <a:endParaRPr lang="en-US" altLang="en-US" sz="1400" dirty="0"/>
          </a:p>
          <a:p>
            <a:endParaRPr lang="en-US" altLang="en-US" sz="1400" dirty="0"/>
          </a:p>
          <a:p>
            <a:r>
              <a:rPr lang="en-US" altLang="en-US" sz="1400" dirty="0"/>
              <a:t>Handle multiple vehicles simultaneously with high accuracy..</a:t>
            </a:r>
            <a:endParaRPr lang="en-US" altLang="en-US" sz="1400" dirty="0"/>
          </a:p>
          <a:p>
            <a:endParaRPr lang="en-US" altLang="en-US" sz="1400"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2.2 Non Functional Requirements </a:t>
            </a:r>
            <a:endParaRPr lang="en-IN" dirty="0"/>
          </a:p>
        </p:txBody>
      </p:sp>
      <p:sp>
        <p:nvSpPr>
          <p:cNvPr id="3" name="Content Placeholder 2"/>
          <p:cNvSpPr>
            <a:spLocks noGrp="1"/>
          </p:cNvSpPr>
          <p:nvPr>
            <p:ph idx="1"/>
          </p:nvPr>
        </p:nvSpPr>
        <p:spPr>
          <a:xfrm>
            <a:off x="2589212" y="1639957"/>
            <a:ext cx="8915400" cy="4363278"/>
          </a:xfrm>
        </p:spPr>
        <p:txBody>
          <a:bodyPr>
            <a:normAutofit fontScale="70000"/>
          </a:bodyPr>
          <a:lstStyle/>
          <a:p>
            <a:pPr marL="0" indent="0">
              <a:buNone/>
            </a:pPr>
            <a:endParaRPr lang="en-US" altLang="en-US" sz="2335" dirty="0"/>
          </a:p>
          <a:p>
            <a:r>
              <a:rPr lang="en-US" altLang="en-US" sz="2335" dirty="0"/>
              <a:t>Performance: The system should process each frame within ~250 ms for real-time detection.</a:t>
            </a:r>
            <a:endParaRPr lang="en-US" altLang="en-US" sz="2335" dirty="0"/>
          </a:p>
          <a:p>
            <a:endParaRPr lang="en-US" altLang="en-US" sz="2335" dirty="0"/>
          </a:p>
          <a:p>
            <a:r>
              <a:rPr lang="en-US" altLang="en-US" sz="2335" dirty="0"/>
              <a:t>Accuracy: It must achieve high recognition accuracy (≥ 90%) under normal lighting.</a:t>
            </a:r>
            <a:endParaRPr lang="en-US" altLang="en-US" sz="2335" dirty="0"/>
          </a:p>
          <a:p>
            <a:endParaRPr lang="en-US" altLang="en-US" sz="2335" dirty="0"/>
          </a:p>
          <a:p>
            <a:r>
              <a:rPr lang="en-US" altLang="en-US" sz="2335" dirty="0"/>
              <a:t>Reliability: The system should work effectively despite noise, shadows, or partial plates.</a:t>
            </a:r>
            <a:endParaRPr lang="en-US" altLang="en-US" sz="2335" dirty="0"/>
          </a:p>
          <a:p>
            <a:endParaRPr lang="en-US" altLang="en-US" sz="2335" dirty="0"/>
          </a:p>
          <a:p>
            <a:r>
              <a:rPr lang="en-US" altLang="en-US" sz="2335" dirty="0"/>
              <a:t>Usability: The interface should be simple and easy for users to monitor results.</a:t>
            </a:r>
            <a:endParaRPr lang="en-US" altLang="en-US" sz="2335" dirty="0"/>
          </a:p>
          <a:p>
            <a:endParaRPr lang="en-US" altLang="en-US" sz="2335" dirty="0"/>
          </a:p>
          <a:p>
            <a:r>
              <a:rPr lang="en-US" altLang="en-US" sz="2335" dirty="0"/>
              <a:t>Maintainability: The code should be modular and easy to update or improve later.</a:t>
            </a:r>
            <a:endParaRPr lang="en-US" altLang="en-US" sz="2335"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2.3 Use Case Diagram</a:t>
            </a: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System Use Case Diagram</a:t>
            </a:r>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7" name="Picture 6"/>
          <p:cNvPicPr>
            <a:picLocks noChangeAspect="1"/>
          </p:cNvPicPr>
          <p:nvPr/>
        </p:nvPicPr>
        <p:blipFill>
          <a:blip r:embed="rId1"/>
          <a:stretch>
            <a:fillRect/>
          </a:stretch>
        </p:blipFill>
        <p:spPr>
          <a:xfrm>
            <a:off x="1729740" y="2079625"/>
            <a:ext cx="7300595" cy="4258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3. Technical Design</a:t>
            </a:r>
            <a:br>
              <a:rPr lang="en-IN" dirty="0"/>
            </a:br>
            <a:r>
              <a:rPr lang="en-IN" dirty="0"/>
              <a:t>	</a:t>
            </a:r>
            <a:r>
              <a:rPr lang="en-IN" dirty="0">
                <a:solidFill>
                  <a:schemeClr val="tx1"/>
                </a:solidFill>
              </a:rPr>
              <a:t>3.1</a:t>
            </a:r>
            <a:r>
              <a:rPr lang="en-IN" dirty="0"/>
              <a:t> Technical Architecture</a:t>
            </a: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System Architecture Diagram</a:t>
            </a:r>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5" name="Picture 4" descr="ChatGPT Image Nov 2, 2025, 12_11_54 AM"/>
          <p:cNvPicPr>
            <a:picLocks noChangeAspect="1"/>
          </p:cNvPicPr>
          <p:nvPr/>
        </p:nvPicPr>
        <p:blipFill>
          <a:blip r:embed="rId1"/>
          <a:stretch>
            <a:fillRect/>
          </a:stretch>
        </p:blipFill>
        <p:spPr>
          <a:xfrm>
            <a:off x="2683510" y="2165350"/>
            <a:ext cx="7459980" cy="41725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tx1"/>
                </a:solidFill>
              </a:rPr>
              <a:t>3.2</a:t>
            </a:r>
            <a:r>
              <a:rPr lang="en-IN" dirty="0"/>
              <a:t> Sequence Diagram</a:t>
            </a:r>
            <a:endParaRPr lang="en-IN" dirty="0"/>
          </a:p>
        </p:txBody>
      </p:sp>
      <p:sp>
        <p:nvSpPr>
          <p:cNvPr id="3" name="Content Placeholder 2"/>
          <p:cNvSpPr>
            <a:spLocks noGrp="1"/>
          </p:cNvSpPr>
          <p:nvPr>
            <p:ph idx="1"/>
          </p:nvPr>
        </p:nvSpPr>
        <p:spPr>
          <a:xfrm>
            <a:off x="2589212" y="1639957"/>
            <a:ext cx="8915400" cy="4363278"/>
          </a:xfrm>
        </p:spPr>
        <p:txBody>
          <a:bodyPr/>
          <a:lstStyle/>
          <a:p>
            <a:r>
              <a:rPr lang="en-IN" dirty="0"/>
              <a:t>System Sequence Diagram</a:t>
            </a:r>
            <a:endParaRPr lang="en-IN" dirty="0"/>
          </a:p>
          <a:p>
            <a:endParaRPr lang="en-IN" dirty="0"/>
          </a:p>
        </p:txBody>
      </p:sp>
      <p:sp>
        <p:nvSpPr>
          <p:cNvPr id="4" name="Slide Number Placeholder 3"/>
          <p:cNvSpPr>
            <a:spLocks noGrp="1"/>
          </p:cNvSpPr>
          <p:nvPr>
            <p:ph type="sldNum" sz="quarter" idx="12"/>
          </p:nvPr>
        </p:nvSpPr>
        <p:spPr/>
        <p:txBody>
          <a:bodyPr/>
          <a:lstStyle/>
          <a:p>
            <a:fld id="{A575ECA5-96F4-415B-9B7B-F5BEE4B08E09}" type="slidenum">
              <a:rPr lang="en-IN" smtClean="0"/>
            </a:fld>
            <a:endParaRPr lang="en-IN" dirty="0"/>
          </a:p>
        </p:txBody>
      </p:sp>
      <p:pic>
        <p:nvPicPr>
          <p:cNvPr id="5" name="Picture 4" descr="ChatGPT Image Nov 2, 2025, 12_15_27 AM"/>
          <p:cNvPicPr>
            <a:picLocks noChangeAspect="1"/>
          </p:cNvPicPr>
          <p:nvPr/>
        </p:nvPicPr>
        <p:blipFill>
          <a:blip r:embed="rId1"/>
          <a:stretch>
            <a:fillRect/>
          </a:stretch>
        </p:blipFill>
        <p:spPr>
          <a:xfrm>
            <a:off x="1584960" y="2169160"/>
            <a:ext cx="9169400" cy="4415155"/>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5230</Words>
  <Application>WPS Presentation</Application>
  <PresentationFormat>Widescreen</PresentationFormat>
  <Paragraphs>200</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SimSun</vt:lpstr>
      <vt:lpstr>Wingdings</vt:lpstr>
      <vt:lpstr>Wingdings 3</vt:lpstr>
      <vt:lpstr>Times New Roman</vt:lpstr>
      <vt:lpstr>Arial</vt:lpstr>
      <vt:lpstr>Wingdings</vt:lpstr>
      <vt:lpstr>Times New Roman</vt:lpstr>
      <vt:lpstr>Noto Sans Symbols2</vt:lpstr>
      <vt:lpstr>Segoe Print</vt:lpstr>
      <vt:lpstr>Century Gothic</vt:lpstr>
      <vt:lpstr>Microsoft YaHei</vt:lpstr>
      <vt:lpstr>Arial Unicode MS</vt:lpstr>
      <vt:lpstr>Calibri</vt:lpstr>
      <vt:lpstr>Wisp</vt:lpstr>
      <vt:lpstr>          Presentation on  Vehicle License Plate Recognition (VLPR) </vt:lpstr>
      <vt:lpstr>Contents</vt:lpstr>
      <vt:lpstr>1. Introduction</vt:lpstr>
      <vt:lpstr>2. Requirement Engineering 	2.1 Requirement Collection</vt:lpstr>
      <vt:lpstr>2.2 Function Requirements</vt:lpstr>
      <vt:lpstr>2.2 Non Functional Requirements </vt:lpstr>
      <vt:lpstr>2.3 Use Case Diagram</vt:lpstr>
      <vt:lpstr>3. Technical Design 	3.1 Technical Architecture</vt:lpstr>
      <vt:lpstr>3.2 Sequence Diagram</vt:lpstr>
      <vt:lpstr>3.3 Class Diagram</vt:lpstr>
      <vt:lpstr>3.4 DFD</vt:lpstr>
      <vt:lpstr>4. User Inface Design </vt:lpstr>
      <vt:lpstr>4. Data Design 	4.1 Schema Definition </vt:lpstr>
      <vt:lpstr>4.2 E-R Diagram </vt:lpstr>
      <vt:lpstr>GitHub Link</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Singh Chouhan</dc:creator>
  <cp:lastModifiedBy>Sejal Bhawsar</cp:lastModifiedBy>
  <cp:revision>15</cp:revision>
  <dcterms:created xsi:type="dcterms:W3CDTF">2024-09-26T07:25:00Z</dcterms:created>
  <dcterms:modified xsi:type="dcterms:W3CDTF">2025-11-02T18:42:33Z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DB25994062DC442CB2F11DC88837560D_12</vt:lpwstr>
  </property>
  <property fmtid="{D5CDD505-2E9C-101B-9397-08002B2CF9AE}" pid="3" name="KSOProductBuildVer">
    <vt:lpwstr>1033-12.2.0.23155</vt:lpwstr>
  </property>
</Properties>
</file>